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Raleway ExtraBold"/>
      <p:bold r:id="rId38"/>
      <p:boldItalic r:id="rId39"/>
    </p:embeddedFont>
    <p:embeddedFont>
      <p:font typeface="Raleway Light"/>
      <p:regular r:id="rId40"/>
      <p:bold r:id="rId41"/>
      <p:italic r:id="rId42"/>
      <p:boldItalic r:id="rId43"/>
    </p:embeddedFont>
    <p:embeddedFont>
      <p:font typeface="Raleway ExtraLight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Light-regular.fntdata"/><Relationship Id="rId20" Type="http://schemas.openxmlformats.org/officeDocument/2006/relationships/slide" Target="slides/slide15.xml"/><Relationship Id="rId42" Type="http://schemas.openxmlformats.org/officeDocument/2006/relationships/font" Target="fonts/RalewayLight-italic.fntdata"/><Relationship Id="rId41" Type="http://schemas.openxmlformats.org/officeDocument/2006/relationships/font" Target="fonts/RalewayLight-bold.fntdata"/><Relationship Id="rId22" Type="http://schemas.openxmlformats.org/officeDocument/2006/relationships/slide" Target="slides/slide17.xml"/><Relationship Id="rId44" Type="http://schemas.openxmlformats.org/officeDocument/2006/relationships/font" Target="fonts/RalewayExtraLight-regular.fntdata"/><Relationship Id="rId21" Type="http://schemas.openxmlformats.org/officeDocument/2006/relationships/slide" Target="slides/slide16.xml"/><Relationship Id="rId43" Type="http://schemas.openxmlformats.org/officeDocument/2006/relationships/font" Target="fonts/RalewayLight-boldItalic.fntdata"/><Relationship Id="rId24" Type="http://schemas.openxmlformats.org/officeDocument/2006/relationships/slide" Target="slides/slide19.xml"/><Relationship Id="rId46" Type="http://schemas.openxmlformats.org/officeDocument/2006/relationships/font" Target="fonts/RalewayExtraLight-italic.fntdata"/><Relationship Id="rId23" Type="http://schemas.openxmlformats.org/officeDocument/2006/relationships/slide" Target="slides/slide18.xml"/><Relationship Id="rId45" Type="http://schemas.openxmlformats.org/officeDocument/2006/relationships/font" Target="fonts/RalewayExtra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RalewayExtraLight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bold.fntdata"/><Relationship Id="rId12" Type="http://schemas.openxmlformats.org/officeDocument/2006/relationships/slide" Target="slides/slide7.xml"/><Relationship Id="rId34" Type="http://schemas.openxmlformats.org/officeDocument/2006/relationships/font" Target="fonts/Raleway-regular.fntdata"/><Relationship Id="rId15" Type="http://schemas.openxmlformats.org/officeDocument/2006/relationships/slide" Target="slides/slide10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9.xml"/><Relationship Id="rId36" Type="http://schemas.openxmlformats.org/officeDocument/2006/relationships/font" Target="fonts/Raleway-italic.fntdata"/><Relationship Id="rId17" Type="http://schemas.openxmlformats.org/officeDocument/2006/relationships/slide" Target="slides/slide12.xml"/><Relationship Id="rId39" Type="http://schemas.openxmlformats.org/officeDocument/2006/relationships/font" Target="fonts/RalewayExtraBold-boldItalic.fntdata"/><Relationship Id="rId16" Type="http://schemas.openxmlformats.org/officeDocument/2006/relationships/slide" Target="slides/slide11.xml"/><Relationship Id="rId38" Type="http://schemas.openxmlformats.org/officeDocument/2006/relationships/font" Target="fonts/RalewayExtraBo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e1c9f4511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e1c9f4511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2135b393d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e2135b393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2135b393d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e2135b393d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e2135b393d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e2135b393d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e2135b393d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e2135b393d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e2135b393d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e2135b393d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e2135b393d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e2135b393d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e2135b393d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e2135b393d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e2135b393d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e2135b393d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e2135b393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e2135b393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9b9dd3dc0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9b9dd3dc0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e2135b393d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e2135b393d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e2135b393d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e2135b393d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e2135b393d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e2135b393d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e2135b393d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e2135b393d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2135b393d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e2135b393d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e2135b393d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e2135b393d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e2135b393d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e2135b393d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e2135b393d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e2135b393d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d9b9dd3dc0_0_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d9b9dd3dc0_0_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e1c9f4511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e1c9f4511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e2135b393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e2135b393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21298227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21298227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e2135b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e2135b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e2135b393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e2135b393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e2135b393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e2135b393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e2135b393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e2135b393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245650" y="1000075"/>
            <a:ext cx="75867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latin typeface="Raleway ExtraLight"/>
                <a:ea typeface="Raleway ExtraLight"/>
                <a:cs typeface="Raleway ExtraLight"/>
                <a:sym typeface="Raleway Extra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 ExtraBold"/>
              <a:buNone/>
              <a:defRPr sz="26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●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○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■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○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■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●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○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Light"/>
              <a:buChar char="■"/>
              <a:defRPr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 Valdagno - </a:t>
            </a: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s4a.cat/" TargetMode="External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s4a.cat/" TargetMode="External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5CA9F">
            <a:alpha val="30980"/>
          </a:srgbClr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6666625" y="-1339625"/>
            <a:ext cx="3650700" cy="3650700"/>
          </a:xfrm>
          <a:prstGeom prst="donut">
            <a:avLst>
              <a:gd fmla="val 17978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4339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latin typeface="Raleway ExtraLight"/>
                <a:ea typeface="Raleway ExtraLight"/>
                <a:cs typeface="Raleway ExtraLight"/>
                <a:sym typeface="Raleway ExtraLight"/>
              </a:rPr>
              <a:t>Knowledge makes difference</a:t>
            </a:r>
            <a:endParaRPr sz="2200"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7376" y="1916920"/>
            <a:ext cx="4189251" cy="5093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7227125" y="2629778"/>
            <a:ext cx="1368300" cy="1368300"/>
          </a:xfrm>
          <a:prstGeom prst="donut">
            <a:avLst>
              <a:gd fmla="val 23248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6566750" y="4108000"/>
            <a:ext cx="822900" cy="822900"/>
          </a:xfrm>
          <a:prstGeom prst="donut">
            <a:avLst>
              <a:gd fmla="val 25710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7857500" y="3840750"/>
            <a:ext cx="3291300" cy="3291300"/>
          </a:xfrm>
          <a:prstGeom prst="donut">
            <a:avLst>
              <a:gd fmla="val 17978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COME SI PROGRAMMA?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24" name="Google Shape;124;p22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1245650" y="2295475"/>
            <a:ext cx="3042900" cy="24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Arduino IDE </a:t>
            </a: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(o </a:t>
            </a:r>
            <a:r>
              <a:rPr lang="it" sz="22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S4A</a:t>
            </a: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)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Linguaggio “Wiring”, derivato da </a:t>
            </a: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C++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6799" y="1168239"/>
            <a:ext cx="4381836" cy="343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3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COME SI PROGRAMMA?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34" name="Google Shape;134;p23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3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Arduino IDE </a:t>
            </a: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(o </a:t>
            </a:r>
            <a:r>
              <a:rPr lang="it" sz="22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S4A</a:t>
            </a: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)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“applicazione multipiattaforma, concepita per iniziare alla programmazione neofiti a digiuno dello sviluppo di software. Per permettere la stesura del codice sorgente, l'IDE include un editor di testo, è inoltre in grado di </a:t>
            </a:r>
            <a:r>
              <a:rPr b="1" i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compilare </a:t>
            </a:r>
            <a:r>
              <a:rPr i="1"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 </a:t>
            </a:r>
            <a:r>
              <a:rPr b="1" i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caricare il programma funzionante ed eseguibile sulla scheda con un solo click</a:t>
            </a:r>
            <a:r>
              <a:rPr i="1"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.”</a:t>
            </a:r>
            <a:endParaRPr i="1"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3589" y="1984627"/>
            <a:ext cx="2196325" cy="219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SENSORI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44" name="Google Shape;144;p24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“a device that detects and responds to some type of input from the physical environment. This input could be light, heat, motion, moisture, pressure, or any one of a great number of other environmental phenomena”</a:t>
            </a:r>
            <a:endParaRPr i="1"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7329" y="1896888"/>
            <a:ext cx="3255550" cy="2457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5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SENSORI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54" name="Google Shape;154;p25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5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Ultrasonic Sensor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Fotoresistenza LDR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Pulsanti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temperatura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peso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inclinazione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7329" y="1896888"/>
            <a:ext cx="3255550" cy="2457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SENSORI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64" name="Google Shape;164;p26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66" name="Google Shape;166;p26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Ultrasonic Sensor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Fotoresistenza LDR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Pulsanti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temperatura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peso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inclinazione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3653" y="2413801"/>
            <a:ext cx="3149348" cy="1436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7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SENSORI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74" name="Google Shape;174;p27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7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Ultrasonic Sensor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Fotoresistenza LDR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Pulsanti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temperatura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peso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inclinazione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77" name="Google Shape;17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2570" y="2232525"/>
            <a:ext cx="1939075" cy="193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8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SENSORI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8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Ultrasonic Sensor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Fotoresistenza LDR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Pulsanti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Sensore di temperatura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peso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inclinazione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0275" y="2074050"/>
            <a:ext cx="2262325" cy="226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9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SENSORI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194" name="Google Shape;194;p29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9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Ultrasonic Sensor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Fotoresistenza LDR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Pulsanti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temperatura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Sensore di peso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inclinazione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8325" y="1957900"/>
            <a:ext cx="2777837" cy="257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0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SENSORI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04" name="Google Shape;204;p30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0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Ultrasonic Sensor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Fotoresistenza LDR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Pulsanti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temperatura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Sensore di peso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Sensore di inclinazione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7" name="Google Shape;20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9350" y="1851087"/>
            <a:ext cx="2657225" cy="27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1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ATTUATORI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14" name="Google Shape;214;p31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1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6" name="Google Shape;216;p31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“parte del robot, che permette di movimentare i link, e quindi di attuare il moto desiderato”</a:t>
            </a:r>
            <a:endParaRPr i="1"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17" name="Google Shape;21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6050" y="1706476"/>
            <a:ext cx="2922325" cy="29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9002" l="0" r="0" t="9002"/>
          <a:stretch/>
        </p:blipFill>
        <p:spPr>
          <a:xfrm>
            <a:off x="1435550" y="0"/>
            <a:ext cx="62729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2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ATTUATORI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24" name="Google Shape;224;p32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2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Stepper (Motore Passo-Passo)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Servomotore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Motore Elettrico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27" name="Google Shape;22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6050" y="1706476"/>
            <a:ext cx="2922325" cy="29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3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ATTUATORI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34" name="Google Shape;234;p33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3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36" name="Google Shape;236;p33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Stepper (Motore Passo-Passo)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Servomotore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Motore Elettrico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37" name="Google Shape;23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6050" y="1971926"/>
            <a:ext cx="2644875" cy="264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4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ATTUATORI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44" name="Google Shape;244;p34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4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46" name="Google Shape;246;p34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Stepper (Motore Passo-Passo)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Servomotore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Motore Elettrico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47" name="Google Shape;24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8800" y="2045913"/>
            <a:ext cx="3255550" cy="2400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5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ALTRI STRUMENTI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54" name="Google Shape;254;p35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5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56" name="Google Shape;256;p35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Led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Resistenze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Breadboard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Jumpers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etc</a:t>
            </a:r>
            <a:endParaRPr i="1"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57" name="Google Shape;2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225" y="2075638"/>
            <a:ext cx="3255550" cy="2341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6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ALTRI STRUMENTI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64" name="Google Shape;264;p36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6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66" name="Google Shape;266;p36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Led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Resistenze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Breadboard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Jumpers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etc</a:t>
            </a:r>
            <a:endParaRPr i="1"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67" name="Google Shape;26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3650" y="1658288"/>
            <a:ext cx="2572536" cy="2906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7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ALTRI STRUMENTI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74" name="Google Shape;274;p37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7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76" name="Google Shape;276;p37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Led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Resistenze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Breadboard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Jumpers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etc</a:t>
            </a:r>
            <a:endParaRPr i="1"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77" name="Google Shape;27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2250" y="1619650"/>
            <a:ext cx="4263600" cy="319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8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ALTRI STRUMENTI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84" name="Google Shape;284;p38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8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86" name="Google Shape;286;p38"/>
          <p:cNvSpPr txBox="1"/>
          <p:nvPr>
            <p:ph idx="1" type="body"/>
          </p:nvPr>
        </p:nvSpPr>
        <p:spPr>
          <a:xfrm>
            <a:off x="1245650" y="1876000"/>
            <a:ext cx="4338000" cy="27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Led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Resistenze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Breadboard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Jumpers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2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etc</a:t>
            </a:r>
            <a:endParaRPr i="1"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87" name="Google Shape;28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0970" y="1702830"/>
            <a:ext cx="2922326" cy="2922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293" name="Google Shape;2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5449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5CA9F">
            <a:alpha val="30980"/>
          </a:srgbClr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0"/>
          <p:cNvSpPr/>
          <p:nvPr/>
        </p:nvSpPr>
        <p:spPr>
          <a:xfrm>
            <a:off x="6666625" y="-1339625"/>
            <a:ext cx="3650700" cy="3650700"/>
          </a:xfrm>
          <a:prstGeom prst="donut">
            <a:avLst>
              <a:gd fmla="val 17978" name="adj"/>
            </a:avLst>
          </a:prstGeom>
          <a:solidFill>
            <a:srgbClr val="75BD2E">
              <a:alpha val="1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0"/>
          <p:cNvSpPr txBox="1"/>
          <p:nvPr>
            <p:ph idx="1" type="subTitle"/>
          </p:nvPr>
        </p:nvSpPr>
        <p:spPr>
          <a:xfrm>
            <a:off x="311700" y="2288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aleway ExtraLight"/>
                <a:ea typeface="Raleway ExtraLight"/>
                <a:cs typeface="Raleway ExtraLight"/>
                <a:sym typeface="Raleway ExtraLight"/>
              </a:rPr>
              <a:t>Grazie per l’attenzione</a:t>
            </a:r>
            <a:endParaRPr>
              <a:latin typeface="Raleway ExtraLight"/>
              <a:ea typeface="Raleway ExtraLight"/>
              <a:cs typeface="Raleway ExtraLight"/>
              <a:sym typeface="Raleway ExtraLight"/>
            </a:endParaRPr>
          </a:p>
        </p:txBody>
      </p:sp>
      <p:pic>
        <p:nvPicPr>
          <p:cNvPr id="300" name="Google Shape;30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3301" y="4370623"/>
            <a:ext cx="2057400" cy="25015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0"/>
          <p:cNvSpPr/>
          <p:nvPr/>
        </p:nvSpPr>
        <p:spPr>
          <a:xfrm>
            <a:off x="7227125" y="2629778"/>
            <a:ext cx="1368300" cy="1368300"/>
          </a:xfrm>
          <a:prstGeom prst="donut">
            <a:avLst>
              <a:gd fmla="val 23248" name="adj"/>
            </a:avLst>
          </a:prstGeom>
          <a:solidFill>
            <a:srgbClr val="8DC7E9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0"/>
          <p:cNvSpPr/>
          <p:nvPr/>
        </p:nvSpPr>
        <p:spPr>
          <a:xfrm>
            <a:off x="6566750" y="4108000"/>
            <a:ext cx="822900" cy="822900"/>
          </a:xfrm>
          <a:prstGeom prst="donut">
            <a:avLst>
              <a:gd fmla="val 25710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0"/>
          <p:cNvSpPr/>
          <p:nvPr/>
        </p:nvSpPr>
        <p:spPr>
          <a:xfrm>
            <a:off x="7857500" y="3840750"/>
            <a:ext cx="3291300" cy="3291300"/>
          </a:xfrm>
          <a:prstGeom prst="donut">
            <a:avLst>
              <a:gd fmla="val 17978" name="adj"/>
            </a:avLst>
          </a:prstGeom>
          <a:solidFill>
            <a:srgbClr val="F8BF00">
              <a:alpha val="2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STRUMENTI</a:t>
            </a:r>
            <a:endParaRPr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1245650" y="1844153"/>
            <a:ext cx="392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Arduino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330450" y="1154326"/>
            <a:ext cx="3763750" cy="282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75" y="0"/>
            <a:ext cx="9144000" cy="1436100"/>
          </a:xfrm>
          <a:prstGeom prst="rect">
            <a:avLst/>
          </a:prstGeom>
          <a:solidFill>
            <a:srgbClr val="D5CA9F">
              <a:alpha val="3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1245650" y="445025"/>
            <a:ext cx="7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STRUMENTI</a:t>
            </a:r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368025" y="445025"/>
            <a:ext cx="572700" cy="572700"/>
          </a:xfrm>
          <a:prstGeom prst="donut">
            <a:avLst>
              <a:gd fmla="val 21872" name="adj"/>
            </a:avLst>
          </a:prstGeom>
          <a:solidFill>
            <a:srgbClr val="D84242">
              <a:alpha val="2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1245650" y="1844153"/>
            <a:ext cx="392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Arduino</a:t>
            </a:r>
            <a:endParaRPr sz="2200">
              <a:solidFill>
                <a:schemeClr val="dk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1245650" y="2362179"/>
            <a:ext cx="4055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it">
                <a:latin typeface="Raleway"/>
                <a:ea typeface="Raleway"/>
                <a:cs typeface="Raleway"/>
                <a:sym typeface="Raleway"/>
              </a:rPr>
              <a:t>“​Arduino è una piccola scheda elettronica equipaggiata di un </a:t>
            </a:r>
            <a:r>
              <a:rPr b="1" i="1" lang="it">
                <a:latin typeface="Raleway"/>
                <a:ea typeface="Raleway"/>
                <a:cs typeface="Raleway"/>
                <a:sym typeface="Raleway"/>
              </a:rPr>
              <a:t>microcontrollore </a:t>
            </a:r>
            <a:r>
              <a:rPr i="1" lang="it">
                <a:latin typeface="Raleway"/>
                <a:ea typeface="Raleway"/>
                <a:cs typeface="Raleway"/>
                <a:sym typeface="Raleway"/>
              </a:rPr>
              <a:t>centrale (il microcontrollore è  il cervello del nostro sistema) e di un po’ di componenti elettronici così da rendere più semplice il collegamento con dispositivi esterni di vario tipo.”</a:t>
            </a:r>
            <a:endParaRPr i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330450" y="1154326"/>
            <a:ext cx="3763750" cy="2822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3459" y="383967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83675" y="3877663"/>
            <a:ext cx="993450" cy="49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1731" l="0" r="0" t="2077"/>
          <a:stretch/>
        </p:blipFill>
        <p:spPr>
          <a:xfrm>
            <a:off x="1907400" y="0"/>
            <a:ext cx="53473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 b="1808" l="0" r="0" t="23167"/>
          <a:stretch/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2752" l="0" r="0" t="0"/>
          <a:stretch/>
        </p:blipFill>
        <p:spPr>
          <a:xfrm>
            <a:off x="0" y="-192175"/>
            <a:ext cx="9144000" cy="533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idx="12" type="sldNum"/>
          </p:nvPr>
        </p:nvSpPr>
        <p:spPr>
          <a:xfrm>
            <a:off x="7410435" y="4663225"/>
            <a:ext cx="1610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963" y="242650"/>
            <a:ext cx="6138075" cy="465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